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7CDD60-B785-82C0-C57E-4B44F93C6672}" v="4" dt="2026-03-31T08:38:51.9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526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7AFBB-0800-47A9-80DD-89D1461E2217}" type="datetimeFigureOut">
              <a:rPr kumimoji="1" lang="ja-JP" altLang="en-US" smtClean="0"/>
              <a:pPr/>
              <a:t>2026/4/11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1CDA1-5755-4DA3-99BA-FF43C7EB6F9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247D5A-E52D-9A55-88B5-C0EC84BD5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32261C-39D7-1E90-8956-BDE4BBC22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88" y="661191"/>
            <a:ext cx="6172200" cy="720080"/>
          </a:xfrm>
        </p:spPr>
        <p:txBody>
          <a:bodyPr>
            <a:normAutofit/>
          </a:bodyPr>
          <a:lstStyle/>
          <a:p>
            <a:r>
              <a:rPr lang="ja-JP" altLang="en-US" sz="3200" b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「教職総合センター」のご案内</a:t>
            </a:r>
          </a:p>
        </p:txBody>
      </p:sp>
      <p:pic>
        <p:nvPicPr>
          <p:cNvPr id="5" name="図 4" descr="C:\Users\sekiguchi\Pictures\line_book.png">
            <a:extLst>
              <a:ext uri="{FF2B5EF4-FFF2-40B4-BE49-F238E27FC236}">
                <a16:creationId xmlns:a16="http://schemas.microsoft.com/office/drawing/2014/main" id="{C2024445-21EE-CB38-5815-69E4643F1B0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45" y="272480"/>
            <a:ext cx="6645910" cy="431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図 5" descr="C:\Users\sekiguchi\Pictures\line_book.png">
            <a:extLst>
              <a:ext uri="{FF2B5EF4-FFF2-40B4-BE49-F238E27FC236}">
                <a16:creationId xmlns:a16="http://schemas.microsoft.com/office/drawing/2014/main" id="{B946CDCE-538E-7F05-4B53-D739BB1817C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45" y="2158496"/>
            <a:ext cx="6645910" cy="431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CBE5CAE-BFCB-9150-9F06-ACCD2DF87D79}"/>
              </a:ext>
            </a:extLst>
          </p:cNvPr>
          <p:cNvSpPr txBox="1"/>
          <p:nvPr/>
        </p:nvSpPr>
        <p:spPr>
          <a:xfrm>
            <a:off x="116632" y="2659910"/>
            <a:ext cx="53391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20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教職や教員採用試験に関する相談</a:t>
            </a:r>
            <a:endParaRPr lang="ja-JP" altLang="en-US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9AAD89-7C1F-F761-7FAD-0CAAAA1008E8}"/>
              </a:ext>
            </a:extLst>
          </p:cNvPr>
          <p:cNvSpPr txBox="1"/>
          <p:nvPr/>
        </p:nvSpPr>
        <p:spPr>
          <a:xfrm>
            <a:off x="275535" y="3105698"/>
            <a:ext cx="479460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現場や教員採用に詳しい先生方が相談に応じます。採用試験準備の方法、受験する自治体や学校種等に関するアドバイス、「論作文」「個人面接」「集団討論」等の実践的な指導も受けられます。相談時間は１回</a:t>
            </a:r>
            <a:r>
              <a:rPr lang="en-US" altLang="ja-JP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</a:t>
            </a:r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分。メールまたは来室して予約してください。</a:t>
            </a:r>
            <a:endParaRPr lang="en-US" altLang="ja-JP" sz="1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985098D-F9D0-7ABE-9055-9EC63B34BD94}"/>
              </a:ext>
            </a:extLst>
          </p:cNvPr>
          <p:cNvSpPr txBox="1"/>
          <p:nvPr/>
        </p:nvSpPr>
        <p:spPr>
          <a:xfrm>
            <a:off x="388164" y="1329881"/>
            <a:ext cx="6244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教職総合センターは、教職を目指す皆さんのためのサポートセンターです。教職や教員採用に関する相談、情報提供、「教員採用試験対策講座」の開催などを通じて皆さんを応援します。</a:t>
            </a:r>
          </a:p>
        </p:txBody>
      </p:sp>
      <p:sp>
        <p:nvSpPr>
          <p:cNvPr id="24" name="横巻き 23">
            <a:extLst>
              <a:ext uri="{FF2B5EF4-FFF2-40B4-BE49-F238E27FC236}">
                <a16:creationId xmlns:a16="http://schemas.microsoft.com/office/drawing/2014/main" id="{7605B5EB-A3A4-D54E-8489-D78E914C27BB}"/>
              </a:ext>
            </a:extLst>
          </p:cNvPr>
          <p:cNvSpPr/>
          <p:nvPr/>
        </p:nvSpPr>
        <p:spPr>
          <a:xfrm>
            <a:off x="266683" y="2610483"/>
            <a:ext cx="4794605" cy="527701"/>
          </a:xfrm>
          <a:prstGeom prst="horizontalScroll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横巻き 23">
            <a:extLst>
              <a:ext uri="{FF2B5EF4-FFF2-40B4-BE49-F238E27FC236}">
                <a16:creationId xmlns:a16="http://schemas.microsoft.com/office/drawing/2014/main" id="{07B37049-15DE-DCA5-871C-0C87862ECC58}"/>
              </a:ext>
            </a:extLst>
          </p:cNvPr>
          <p:cNvSpPr/>
          <p:nvPr/>
        </p:nvSpPr>
        <p:spPr>
          <a:xfrm>
            <a:off x="235191" y="6699737"/>
            <a:ext cx="4832637" cy="53927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「教員採用試験対策講座」の開催</a:t>
            </a:r>
            <a:endParaRPr lang="en-US" altLang="ja-JP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0D16BD-E4E9-A25D-66FE-C496249213C1}"/>
              </a:ext>
            </a:extLst>
          </p:cNvPr>
          <p:cNvSpPr txBox="1"/>
          <p:nvPr/>
        </p:nvSpPr>
        <p:spPr>
          <a:xfrm>
            <a:off x="237503" y="7220605"/>
            <a:ext cx="48326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教員採用試験で課される「論作文」「面接」「討論」「模擬授業」を講義と演習で学ぶ講座を開講します。教員採用試験に詳しい先生方による実践的な指導で、毎年、多くの先輩が合格を果たしています。</a:t>
            </a:r>
            <a:endParaRPr lang="en-US" altLang="ja-JP" sz="1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横巻き 23">
            <a:extLst>
              <a:ext uri="{FF2B5EF4-FFF2-40B4-BE49-F238E27FC236}">
                <a16:creationId xmlns:a16="http://schemas.microsoft.com/office/drawing/2014/main" id="{8543599C-A1BA-A007-118B-93EB0A2F863B}"/>
              </a:ext>
            </a:extLst>
          </p:cNvPr>
          <p:cNvSpPr/>
          <p:nvPr/>
        </p:nvSpPr>
        <p:spPr>
          <a:xfrm>
            <a:off x="237503" y="4413756"/>
            <a:ext cx="4823785" cy="5969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教職を目指すための関連情報を提供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BA02F2E-7B84-46F0-2BDF-7873F58E7026}"/>
              </a:ext>
            </a:extLst>
          </p:cNvPr>
          <p:cNvSpPr txBox="1"/>
          <p:nvPr/>
        </p:nvSpPr>
        <p:spPr>
          <a:xfrm>
            <a:off x="2492896" y="5050531"/>
            <a:ext cx="401989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立学校（特別区立幼稚園含む）教員採用試験過去問題集の他、試験に合格した先輩が残した２次試験情報やアドバイス等、採用試験関連資料を閲覧できます。学校ボランティア情報、私学教員を考えている、まだ教職に就くか迷っているなど、ちょっとしたことでもスタッフにたずねてみてください。</a:t>
            </a:r>
            <a:endParaRPr lang="en-US" altLang="ja-JP" sz="1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6518106-5DF6-5AF7-A9EF-5A980D0514B7}"/>
              </a:ext>
            </a:extLst>
          </p:cNvPr>
          <p:cNvSpPr txBox="1"/>
          <p:nvPr/>
        </p:nvSpPr>
        <p:spPr>
          <a:xfrm>
            <a:off x="386268" y="8425754"/>
            <a:ext cx="624610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教職総合センター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（百年館高層棟３階）</a:t>
            </a:r>
            <a:endParaRPr lang="en-US" altLang="ja-JP" sz="140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1">
              <a:spcBef>
                <a:spcPts val="600"/>
              </a:spcBef>
            </a:pP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開室時間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月曜日～金曜日　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9:00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17:00</a:t>
            </a:r>
          </a:p>
          <a:p>
            <a:pPr lvl="1"/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【E-mail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✉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】kyoshoku@fc.jwu.ac.jp</a:t>
            </a:r>
          </a:p>
          <a:p>
            <a:pPr lvl="1"/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電 話 ☎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】03-5981-3777</a:t>
            </a:r>
          </a:p>
          <a:p>
            <a:pPr lvl="1"/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ﾎｰﾑﾍﾟｰｼﾞ</a:t>
            </a:r>
            <a:r>
              <a:rPr lang="en-US" altLang="ja-JP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】https://kyoshoku.jwu.ac.jp/</a:t>
            </a:r>
            <a:r>
              <a:rPr lang="ja-JP" altLang="en-US" sz="9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</a:t>
            </a:r>
            <a:r>
              <a:rPr lang="en-US" altLang="ja-JP" sz="9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HP</a:t>
            </a:r>
            <a:r>
              <a:rPr lang="ja-JP" altLang="en-US" sz="9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はこちら↑</a:t>
            </a:r>
            <a:endParaRPr lang="en-US" altLang="ja-JP" sz="90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28C1663-EE2D-A515-DD2B-01E5380A4CAF}"/>
              </a:ext>
            </a:extLst>
          </p:cNvPr>
          <p:cNvSpPr txBox="1"/>
          <p:nvPr/>
        </p:nvSpPr>
        <p:spPr>
          <a:xfrm>
            <a:off x="640433" y="5301838"/>
            <a:ext cx="930951" cy="430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迷った時は相談してね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F9FEFF4-7FEC-8815-ABC7-868DF6B889F4}"/>
              </a:ext>
            </a:extLst>
          </p:cNvPr>
          <p:cNvCxnSpPr/>
          <p:nvPr/>
        </p:nvCxnSpPr>
        <p:spPr>
          <a:xfrm>
            <a:off x="189446" y="8347707"/>
            <a:ext cx="637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楕円 27">
            <a:extLst>
              <a:ext uri="{FF2B5EF4-FFF2-40B4-BE49-F238E27FC236}">
                <a16:creationId xmlns:a16="http://schemas.microsoft.com/office/drawing/2014/main" id="{FC1E0A70-A940-385F-5981-76AE9A99F82E}"/>
              </a:ext>
            </a:extLst>
          </p:cNvPr>
          <p:cNvSpPr/>
          <p:nvPr/>
        </p:nvSpPr>
        <p:spPr>
          <a:xfrm>
            <a:off x="5158157" y="3393471"/>
            <a:ext cx="1367187" cy="103366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>
                <a:solidFill>
                  <a:srgbClr val="FF0000"/>
                </a:solidFill>
              </a:rPr>
              <a:t>詳細は裏面</a:t>
            </a:r>
            <a:endParaRPr lang="ja-JP" altLang="en-US" sz="160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E858C03-315E-24F5-94A0-33AC667108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320" y="8404077"/>
            <a:ext cx="1135968" cy="1135968"/>
          </a:xfrm>
          <a:prstGeom prst="rect">
            <a:avLst/>
          </a:prstGeom>
        </p:spPr>
      </p:pic>
      <p:pic>
        <p:nvPicPr>
          <p:cNvPr id="29" name="Picture 2" descr="オリーブの枝をくわえた鳩のイラスト">
            <a:extLst>
              <a:ext uri="{FF2B5EF4-FFF2-40B4-BE49-F238E27FC236}">
                <a16:creationId xmlns:a16="http://schemas.microsoft.com/office/drawing/2014/main" id="{DA01D59A-7580-CD15-FD14-2E15698AC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384" y="5721878"/>
            <a:ext cx="921512" cy="959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思考の吹き出し: 雲形 29">
            <a:extLst>
              <a:ext uri="{FF2B5EF4-FFF2-40B4-BE49-F238E27FC236}">
                <a16:creationId xmlns:a16="http://schemas.microsoft.com/office/drawing/2014/main" id="{013F7F6D-18E5-9A37-AF44-3AE2D026094D}"/>
              </a:ext>
            </a:extLst>
          </p:cNvPr>
          <p:cNvSpPr/>
          <p:nvPr/>
        </p:nvSpPr>
        <p:spPr>
          <a:xfrm>
            <a:off x="266683" y="5098496"/>
            <a:ext cx="1737025" cy="842502"/>
          </a:xfrm>
          <a:prstGeom prst="cloudCallout">
            <a:avLst>
              <a:gd name="adj1" fmla="val 10590"/>
              <a:gd name="adj2" fmla="val 67743"/>
            </a:avLst>
          </a:prstGeom>
          <a:noFill/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1" name="Picture 4" descr="フクロウ博士のイラスト">
            <a:extLst>
              <a:ext uri="{FF2B5EF4-FFF2-40B4-BE49-F238E27FC236}">
                <a16:creationId xmlns:a16="http://schemas.microsoft.com/office/drawing/2014/main" id="{2E0CA119-45B3-B1D2-5098-C2D5F95A7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56" y="6869927"/>
            <a:ext cx="1354632" cy="137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矢印: 折線 32">
            <a:extLst>
              <a:ext uri="{FF2B5EF4-FFF2-40B4-BE49-F238E27FC236}">
                <a16:creationId xmlns:a16="http://schemas.microsoft.com/office/drawing/2014/main" id="{88204F49-2198-62FF-26AA-F147BA2E1ECF}"/>
              </a:ext>
            </a:extLst>
          </p:cNvPr>
          <p:cNvSpPr/>
          <p:nvPr/>
        </p:nvSpPr>
        <p:spPr>
          <a:xfrm rot="5400000">
            <a:off x="5457614" y="2558700"/>
            <a:ext cx="431984" cy="1030900"/>
          </a:xfrm>
          <a:prstGeom prst="ben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58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38734EB-91B7-4F70-B6F4-F1C8A66FBC16}"/>
              </a:ext>
            </a:extLst>
          </p:cNvPr>
          <p:cNvSpPr txBox="1"/>
          <p:nvPr/>
        </p:nvSpPr>
        <p:spPr>
          <a:xfrm>
            <a:off x="692697" y="447647"/>
            <a:ext cx="5629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教職や教員採用試験に関する相談のご案内</a:t>
            </a:r>
          </a:p>
        </p:txBody>
      </p:sp>
      <p:sp>
        <p:nvSpPr>
          <p:cNvPr id="5" name="スクロール: 横 4">
            <a:extLst>
              <a:ext uri="{FF2B5EF4-FFF2-40B4-BE49-F238E27FC236}">
                <a16:creationId xmlns:a16="http://schemas.microsoft.com/office/drawing/2014/main" id="{B7D965EB-8F6F-4FDE-ABCF-EB7282D04653}"/>
              </a:ext>
            </a:extLst>
          </p:cNvPr>
          <p:cNvSpPr/>
          <p:nvPr/>
        </p:nvSpPr>
        <p:spPr>
          <a:xfrm>
            <a:off x="536295" y="271694"/>
            <a:ext cx="5845033" cy="797860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CAF9CB-0FAC-4443-998E-7C30381EF156}"/>
              </a:ext>
            </a:extLst>
          </p:cNvPr>
          <p:cNvSpPr txBox="1"/>
          <p:nvPr/>
        </p:nvSpPr>
        <p:spPr>
          <a:xfrm>
            <a:off x="536295" y="1124112"/>
            <a:ext cx="598904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📌相談時間：１回 </a:t>
            </a:r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30 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分で、下記の８枠の時間で受け付けます。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 前期・後期の相談日程、担当の先生は下の表を参照して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ください。各先生方は（　　　）内の学校種や自治体以外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にも相談に応じてくださいます。担当の先生を決めるのに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迷った時はセンタースタッフに相談してください。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📌予約方法：予約を原則とします。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</a:t>
            </a: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下記へメールまたは直接来室して予約してください。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                     </a:t>
            </a:r>
            <a:r>
              <a:rPr lang="ja-JP" altLang="en-US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教職総合センター</a:t>
            </a:r>
            <a:endParaRPr lang="en-US" altLang="ja-JP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   【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場　所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百年館 高層棟３階</a:t>
            </a:r>
            <a:endParaRPr lang="en-US" altLang="ja-JP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   【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メール</a:t>
            </a:r>
            <a:r>
              <a:rPr lang="en-US" altLang="ja-JP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】kyoshoku@fc.jwu.ac.jp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  <p:graphicFrame>
        <p:nvGraphicFramePr>
          <p:cNvPr id="219" name="表 218">
            <a:extLst>
              <a:ext uri="{FF2B5EF4-FFF2-40B4-BE49-F238E27FC236}">
                <a16:creationId xmlns:a16="http://schemas.microsoft.com/office/drawing/2014/main" id="{E3D9FB19-577B-4A82-BA59-56BEE9CF8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990062"/>
              </p:ext>
            </p:extLst>
          </p:nvPr>
        </p:nvGraphicFramePr>
        <p:xfrm>
          <a:off x="235309" y="4078123"/>
          <a:ext cx="6387380" cy="5627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337">
                  <a:extLst>
                    <a:ext uri="{9D8B030D-6E8A-4147-A177-3AD203B41FA5}">
                      <a16:colId xmlns:a16="http://schemas.microsoft.com/office/drawing/2014/main" val="96940904"/>
                    </a:ext>
                  </a:extLst>
                </a:gridCol>
                <a:gridCol w="2625043">
                  <a:extLst>
                    <a:ext uri="{9D8B030D-6E8A-4147-A177-3AD203B41FA5}">
                      <a16:colId xmlns:a16="http://schemas.microsoft.com/office/drawing/2014/main" val="4079525533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767021162"/>
                    </a:ext>
                  </a:extLst>
                </a:gridCol>
              </a:tblGrid>
              <a:tr h="3711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曜日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担当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相談受付時間（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217725"/>
                  </a:ext>
                </a:extLst>
              </a:tr>
              <a:tr h="6006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藤木 美智子先生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（小全般／千葉県全般）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10:00-10:30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②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10:40-11:10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③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12:30-13:00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13:10-13:40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⑤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13:50-14:20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⑥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14:30-15:00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⑦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15:10-15:40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⑧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15:50-16:20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150147"/>
                  </a:ext>
                </a:extLst>
              </a:tr>
              <a:tr h="83671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火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  <a:r>
                        <a:rPr kumimoji="1" lang="en-US" altLang="ja-JP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kumimoji="1" lang="en-US" altLang="ja-JP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日（火）～</a:t>
                      </a:r>
                      <a:endParaRPr kumimoji="1" lang="en-US" altLang="ja-JP" sz="900" b="0" u="sng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①～④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：粂原 淳子先生</a:t>
                      </a:r>
                      <a:r>
                        <a:rPr kumimoji="1" lang="ja-JP" altLang="en-US" sz="1100" spc="-10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（幼稚園）</a:t>
                      </a:r>
                      <a:endParaRPr kumimoji="1" lang="en-US" altLang="ja-JP" sz="1100" spc="-100" baseline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⑤～⑧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：久保寺 浩先生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（小中高）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午前</a:t>
                      </a:r>
                      <a:endParaRPr kumimoji="1" lang="en-US" altLang="ja-JP" sz="1200" b="1" u="sng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10:30-11:00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②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11:10-11:40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③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11:50-12:20</a:t>
                      </a: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12:30-13:00</a:t>
                      </a:r>
                    </a:p>
                    <a:p>
                      <a:endParaRPr kumimoji="1" lang="en-US" altLang="ja-JP" sz="1100" b="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午後</a:t>
                      </a:r>
                      <a:endParaRPr kumimoji="1" lang="en-US" altLang="ja-JP" sz="1200" b="1" u="sng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13:30-14:00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⑥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14:10-14:40</a:t>
                      </a:r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⑦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14:50-15:20</a:t>
                      </a:r>
                    </a:p>
                    <a:p>
                      <a:r>
                        <a:rPr kumimoji="1" lang="ja-JP" altLang="en-US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⑧</a:t>
                      </a:r>
                      <a:r>
                        <a:rPr kumimoji="1" lang="en-US" altLang="ja-JP" sz="11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15:30-16:00</a:t>
                      </a:r>
                    </a:p>
                    <a:p>
                      <a:endParaRPr kumimoji="1" lang="ja-JP" altLang="en-US" sz="1100" b="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242290"/>
                  </a:ext>
                </a:extLst>
              </a:tr>
              <a:tr h="83671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後期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】(11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月、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月、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①～④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：湯浅 泰美先生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（中高）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⑤～⑧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：𡈽上 智子先生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（小）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029181"/>
                  </a:ext>
                </a:extLst>
              </a:tr>
              <a:tr h="6779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水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小林 晃先生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（中全般／埼玉県全般）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10:00-10:30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②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10:40-11:10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③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12:30-13:00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13:10-13:40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⑤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13:50-14:20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⑥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14:30-15:00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⑦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15:10-15:40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⑧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15:50-16:20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054452"/>
                  </a:ext>
                </a:extLst>
              </a:tr>
              <a:tr h="4775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木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/>
                        </a:rPr>
                        <a:t>荒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/>
                        </a:rPr>
                        <a:t>井 利之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先生</a:t>
                      </a:r>
                    </a:p>
                    <a:p>
                      <a:pPr algn="l"/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高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全般／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川崎市全般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10:00-10:30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②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10:40-11:10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③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12:30-13:00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13:10-13:40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⑤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13:50-14:20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⑥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14:30-15:00</a:t>
                      </a:r>
                    </a:p>
                    <a:p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⑦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15:10-15:40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⑧</a:t>
                      </a:r>
                      <a:r>
                        <a:rPr kumimoji="1" lang="en-US" altLang="ja-JP" sz="11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15:50-16:20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341079"/>
                  </a:ext>
                </a:extLst>
              </a:tr>
              <a:tr h="83671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金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  <a:r>
                        <a:rPr kumimoji="1" lang="en-US" altLang="ja-JP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kumimoji="1" lang="en-US" altLang="ja-JP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900" b="0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日（金）～</a:t>
                      </a:r>
                      <a:endParaRPr kumimoji="1" lang="en-US" altLang="ja-JP" sz="900" b="0" u="sng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①～④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：𡈽上 智子先生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（小）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zh-TW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⑤～⑧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：湯浅 泰美先生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（中高）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午前</a:t>
                      </a:r>
                      <a:endParaRPr kumimoji="1" lang="en-US" altLang="ja-JP" sz="12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①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10:30-11:00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②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11:10-11:40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③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11:50-12:20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④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12:30-13:00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午後</a:t>
                      </a:r>
                      <a:endParaRPr kumimoji="1" lang="en-US" altLang="ja-JP" sz="12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⑤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13:30-14:00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⑥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14:10-14:40</a:t>
                      </a: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⑦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14:50-15:20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⑧</a:t>
                      </a: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15:30-16:00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1449015"/>
                  </a:ext>
                </a:extLst>
              </a:tr>
              <a:tr h="8730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後期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】(11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月、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月、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zh-TW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①～④</a:t>
                      </a:r>
                      <a:r>
                        <a:rPr kumimoji="1" lang="zh-TW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：粂原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zh-TW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淳子先生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zh-TW" altLang="en-US" sz="11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幼稚園）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zh-TW" altLang="en-US" sz="12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⑤～⑧</a:t>
                      </a:r>
                      <a:r>
                        <a:rPr kumimoji="1" lang="zh-TW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久保寺 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浩先生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（小中高）</a:t>
                      </a:r>
                      <a:endParaRPr kumimoji="1" lang="zh-TW" altLang="en-US" sz="11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048894"/>
                  </a:ext>
                </a:extLst>
              </a:tr>
            </a:tbl>
          </a:graphicData>
        </a:graphic>
      </p:graphicFrame>
      <p:pic>
        <p:nvPicPr>
          <p:cNvPr id="32" name="Picture 4" descr="目白押しのイラスト">
            <a:extLst>
              <a:ext uri="{FF2B5EF4-FFF2-40B4-BE49-F238E27FC236}">
                <a16:creationId xmlns:a16="http://schemas.microsoft.com/office/drawing/2014/main" id="{5710B62A-8913-25A1-7082-059A584B3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2718837"/>
            <a:ext cx="2795357" cy="135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484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D2BE13FC16B9946B080517A1CBD36BC" ma:contentTypeVersion="13" ma:contentTypeDescription="新しいドキュメントを作成します。" ma:contentTypeScope="" ma:versionID="aab84531919e999705d19668347d15b4">
  <xsd:schema xmlns:xsd="http://www.w3.org/2001/XMLSchema" xmlns:xs="http://www.w3.org/2001/XMLSchema" xmlns:p="http://schemas.microsoft.com/office/2006/metadata/properties" xmlns:ns2="85011017-9f51-4a19-adbf-9c05ebce9f56" targetNamespace="http://schemas.microsoft.com/office/2006/metadata/properties" ma:root="true" ma:fieldsID="2ce0dfb7d223db807d19a6f33590ced4" ns2:_="">
    <xsd:import namespace="85011017-9f51-4a19-adbf-9c05ebce9f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011017-9f51-4a19-adbf-9c05ebce9f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f9042a37-04e5-4291-ba2b-a85cf54c0d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011017-9f51-4a19-adbf-9c05ebce9f5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C34561-F6D2-466E-BDE5-EF9631CA7CA4}">
  <ds:schemaRefs>
    <ds:schemaRef ds:uri="85011017-9f51-4a19-adbf-9c05ebce9f5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ABA892B-B97F-4A8B-9AB9-8B4255393692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85011017-9f51-4a19-adbf-9c05ebce9f56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FBD479D-C49F-47AC-A510-C27615CF6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711</Words>
  <Application>Microsoft Office PowerPoint</Application>
  <PresentationFormat>A4 210 x 297 mm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HG丸ｺﾞｼｯｸM-PRO</vt:lpstr>
      <vt:lpstr>Arial</vt:lpstr>
      <vt:lpstr>Calibri</vt:lpstr>
      <vt:lpstr>Office テーマ</vt:lpstr>
      <vt:lpstr>「教職総合センター」のご案内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sekiguchi</dc:creator>
  <cp:lastModifiedBy>郡 真木子</cp:lastModifiedBy>
  <cp:revision>3</cp:revision>
  <cp:lastPrinted>2026-04-01T03:57:49Z</cp:lastPrinted>
  <dcterms:created xsi:type="dcterms:W3CDTF">2019-04-09T06:51:55Z</dcterms:created>
  <dcterms:modified xsi:type="dcterms:W3CDTF">2026-04-11T07:07:09Z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0x0101001D2BE13FC16B9946B080517A1CBD36BC</vt:lpwstr>
  </property>
  <property fmtid="{D5CDD505-2E9C-101B-9397-08002B2CF9AE}" pid="3" name="MediaServiceImageTags">
    <vt:lpwstr/>
  </property>
</Properties>
</file>